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PAGENS Claire" initials="MC" lastIdx="3" clrIdx="0">
    <p:extLst>
      <p:ext uri="{19B8F6BF-5375-455C-9EA6-DF929625EA0E}">
        <p15:presenceInfo xmlns:p15="http://schemas.microsoft.com/office/powerpoint/2012/main" userId="MONPAGENS Cla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287" autoAdjust="0"/>
  </p:normalViewPr>
  <p:slideViewPr>
    <p:cSldViewPr snapToGrid="0">
      <p:cViewPr varScale="1">
        <p:scale>
          <a:sx n="72" d="100"/>
          <a:sy n="72" d="100"/>
        </p:scale>
        <p:origin x="105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78E06-40EF-480E-91EF-4DB2D4884D5F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122E2-3421-423C-A32F-FEA6A3660D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3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</a:t>
            </a:r>
            <a:r>
              <a:rPr lang="fr-FR" baseline="0" dirty="0"/>
              <a:t> à tous,</a:t>
            </a:r>
          </a:p>
          <a:p>
            <a:r>
              <a:rPr lang="fr-FR" baseline="0" dirty="0"/>
              <a:t>Je tenais à remercier l’ADPHSO et LAROPHA de m’avoir proposé de présenter ce travail sur l’</a:t>
            </a:r>
            <a:r>
              <a:rPr lang="fr-FR" baseline="0" dirty="0" err="1"/>
              <a:t>Emicizumab</a:t>
            </a:r>
            <a:r>
              <a:rPr lang="fr-FR" baseline="0" dirty="0"/>
              <a:t> (HEMLIBRA) réalisé au CHU de Toulouse avec l’équipe du Centre de Ressource de Compétence. </a:t>
            </a:r>
          </a:p>
          <a:p>
            <a:r>
              <a:rPr lang="fr-FR" baseline="0" dirty="0"/>
              <a:t>Plus particulièrement nous allons parler du rôle du pharmacien de l’instauration de ce traitement jusqu’au relai en officine.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08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commencer, l’</a:t>
            </a:r>
            <a:r>
              <a:rPr lang="fr-FR" baseline="0" dirty="0" err="1"/>
              <a:t>Hemlibra</a:t>
            </a:r>
            <a:r>
              <a:rPr lang="fr-FR" baseline="0" dirty="0"/>
              <a:t> est un anticorps monoclonal humanisé de type IgG4 avec la particularité d’être bispécifique pour se lier à la fois au facteur IX activé et au facteur X : il mime l’action du facteur VIII.</a:t>
            </a:r>
          </a:p>
          <a:p>
            <a:r>
              <a:rPr lang="fr-FR" baseline="0" dirty="0"/>
              <a:t>Il est donc indiqué dans l’hémophilie, en prophylaxie des évènements hémorragiques chez les patients ayant développé un inhibiteur anti facteur VIII et chez les hémophiles sévère sans inhibiteurs.</a:t>
            </a:r>
          </a:p>
          <a:p>
            <a:r>
              <a:rPr lang="fr-FR" baseline="0" dirty="0"/>
              <a:t>Il peut être utilisé aussi bien chez l’adulte que chez l’enfant.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0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comprendre le travail que nous avons entrepris, il faut rappeler les différences entre l’</a:t>
            </a:r>
            <a:r>
              <a:rPr lang="fr-FR" baseline="0" dirty="0" err="1"/>
              <a:t>Emicizumab</a:t>
            </a:r>
            <a:r>
              <a:rPr lang="fr-FR" baseline="0" dirty="0"/>
              <a:t> et les facteurs VIII qui étaient le traitement de référence des patients atteint d’hémophilie et nécessitant une prophylaxie.</a:t>
            </a:r>
          </a:p>
          <a:p>
            <a:r>
              <a:rPr lang="fr-FR" baseline="0" dirty="0"/>
              <a:t>Les patients sous facteurs VIII doivent réaliser des injections intraveineuses pluri hebdomadaires alors que l’</a:t>
            </a:r>
            <a:r>
              <a:rPr lang="fr-FR" baseline="0" dirty="0" err="1"/>
              <a:t>Hemlibra</a:t>
            </a:r>
            <a:r>
              <a:rPr lang="fr-FR" baseline="0" dirty="0"/>
              <a:t> s’injecte en sous cutané une à deux fois par mois.</a:t>
            </a:r>
          </a:p>
          <a:p>
            <a:r>
              <a:rPr lang="fr-FR" baseline="0" dirty="0"/>
              <a:t>Au niveau de la couverture, les patients sous facteurs VIII ont un taux de facteurs très élevé juste après les injections , donc une très bonne couverture contre les accidents hémorragique à ce moment là mais la demi vie du facteur étant courte, le taux de facteurs redescente très bas avant l’injection suivante. On a un donc une cinétique où l’on observe des pics du taux de facteurs , contrairement à l’</a:t>
            </a:r>
            <a:r>
              <a:rPr lang="fr-FR" baseline="0" dirty="0" err="1"/>
              <a:t>Hemlibra</a:t>
            </a:r>
            <a:r>
              <a:rPr lang="fr-FR" baseline="0" dirty="0"/>
              <a:t> où la couverture est plus stable, en plateau.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16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49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29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22E2-3421-423C-A32F-FEA6A3660D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5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CEB53-76D1-4950-B9E2-C923C4EA2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CE6612-9B5A-4AA9-B873-892793285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D4B8C-04C1-4C51-8586-E91D8F7D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66F7-D187-4BFE-BE67-E4D78A79E7AA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CA336-9750-4FA5-85F5-7FD6A8E8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095BF-1DDD-49F6-B9F0-748DEA66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5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ECFF1-4CAD-40C9-B299-783D6DF5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8F4B15-E164-4EBD-B563-8DB505264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BA3B9E-A37D-4E99-8040-03D817E7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80CD-D4B7-4287-A07C-FEEA03131198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56960-41E4-415A-89E5-8F90C94A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B7886-5A78-4BA9-B47C-723505B7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970B0A-8AFA-41E7-9A90-699C375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1E02D3-3D5E-4585-B38C-1D6EDA2B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978565-A2E2-464D-AF9C-28E1DFE8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666A-1BC3-4B5C-9314-05D4B71ACFBD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9BF98D-C860-4D09-86E6-1ADFC19F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62C333-D7AB-4333-AFFD-4AEA1ECC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09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BABF8-BE71-4ED3-B3F2-4BF3B3E6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040592-952C-4BA1-AF93-FA160E9A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B2589B-F4FC-4D35-9D53-649E9CE8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76CF-46C1-4F94-9977-B2AC157E03D5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47D47-F4CD-466C-A6E2-DB390F04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B24D3-8FAA-4B91-8DC1-44660316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4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2EB57-DFCE-4767-AB66-BDE4FC67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0F805-AB50-4E17-B2E6-4EECAC29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3A7C6E-796A-4F98-91F4-515E1AA7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B507-1B8F-4DD9-8D21-BD2FE8CC59CA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2B92D-53D2-44D4-8E68-C338C424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873CF-7BAA-4648-BFE4-3E4102A5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9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57584-7336-478E-A9BE-14E56889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B96F6-FC79-4C28-8508-9C48176BA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B06A75-99D2-4CC4-91AD-4D90D9E55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FC1AFE-C382-412B-8A38-58635A00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C62C-4A04-406B-AE13-E89F0F6AB0C0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1DE1AE-BEE1-4AE7-835C-0866245D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9ABDFB-DE8E-4310-A91D-FE518E80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4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0F706-E2DE-4F27-90B5-5C8DDCFE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D7F64A-93E6-49B8-9CCE-2A528871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44D2B1-2486-4CCA-B4C3-E26BC3E30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6B2D7A-178E-4AAF-A5A0-07B317DED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AEAB25-A85F-474E-86C4-9D8E210C0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4498F1-0FFC-43FE-B27D-6CF4D7D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989A-68FC-457B-B9F9-A213AB84C71A}" type="datetime1">
              <a:rPr lang="fr-FR" smtClean="0"/>
              <a:t>08/09/2021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F17140-D821-4561-B5DF-268820E0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6E9FCB-438E-45C3-93DF-6BC17E24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8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5BB82-E302-4084-9EF5-6D0DB4DF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023582-DCBD-4D8E-BFD7-59D85E81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B7B-1068-47A4-AE8C-2CD5C3955119}" type="datetime1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A14507-C1FC-4516-B5AE-DD95FD23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E45B87-529C-4A5E-AFAD-CBB37201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79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154DD3-0029-46EE-9BD8-8DF4F98F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C2F3-CB7A-4C70-BB13-5A851649BDFC}" type="datetime1">
              <a:rPr lang="fr-FR" smtClean="0"/>
              <a:t>08/09/2021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5CB8CB-55F0-4D11-A302-160E1B75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B74780-7EE9-4468-9F71-91D8E921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78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3D5DA-8AA9-47AC-8BD4-97F7A165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8220F-FCD1-4375-9A63-D2C878FC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84B5AA-75CE-4B99-8F4A-398D1CC76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93D21F-69EF-4C13-B173-25921AF0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A92C-8F1A-410A-A680-AC93C0297DD4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39A23C-F779-4078-80CA-69A6CA87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FEC27A-DB0C-49DC-A20E-933B36E7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8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168C9-F1B0-49C6-A573-B4E77AA1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61DA47-C8A8-4821-8E5A-71D21D9F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20829F-00F9-414F-A930-318E97ABA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B90966-9CA0-422B-A284-C1B4565B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C50E-2540-4E3B-9F98-A944FF1E7826}" type="datetime1">
              <a:rPr lang="fr-FR" smtClean="0"/>
              <a:t>08/09/2021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194954-90D0-43BE-80E5-2E807428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630463-D6F7-4BB8-8B41-B580A0EB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96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CD9211-C99D-4364-9CB5-CFFADED3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00F51-27B7-46F1-8196-79501682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DA9EC7-B455-408D-B1B0-A186DBAAE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E79E-D2BF-4E99-9567-304278E64CFE}" type="datetime1">
              <a:rPr lang="fr-FR" smtClean="0"/>
              <a:t>08/09/2021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55EA6C-A394-4E7A-A9B2-DAA025E70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EA9F6-CCF7-4E4F-A4B1-F9CFFD1B2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B129-6D4A-4779-AF44-15B0EE6A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81992"/>
            <a:ext cx="12192000" cy="34804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400" b="1" dirty="0" err="1">
                <a:solidFill>
                  <a:schemeClr val="accent1">
                    <a:lumMod val="75000"/>
                  </a:schemeClr>
                </a:solidFill>
              </a:rPr>
              <a:t>Emicizumab</a:t>
            </a: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  <a:t> (HEMLIBRA®) - </a:t>
            </a:r>
            <a:br>
              <a:rPr lang="fr-FR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Rôle du pharmacien hospitalier de l’instauration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 jusqu’au relai en officine 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fr-FR" sz="3600" dirty="0"/>
            </a:b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Service Pharmacie </a:t>
            </a:r>
            <a:r>
              <a:rPr lang="fr-FR" sz="1800" b="1" i="1" dirty="0"/>
              <a:t>: </a:t>
            </a:r>
            <a:r>
              <a:rPr lang="fr-FR" sz="1800" dirty="0" err="1"/>
              <a:t>C.Monpagens</a:t>
            </a:r>
            <a:r>
              <a:rPr lang="fr-FR" sz="1800" dirty="0"/>
              <a:t>, F. </a:t>
            </a:r>
            <a:r>
              <a:rPr lang="fr-FR" sz="1800" dirty="0" err="1"/>
              <a:t>Eyvrard</a:t>
            </a:r>
            <a:r>
              <a:rPr lang="fr-FR" sz="1800" dirty="0"/>
              <a:t>, </a:t>
            </a:r>
            <a:r>
              <a:rPr lang="fr-FR" sz="1800" dirty="0" err="1"/>
              <a:t>J.Jouglen</a:t>
            </a:r>
            <a:br>
              <a:rPr lang="fr-FR" sz="1800" dirty="0"/>
            </a:b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Centre de Ressource et Compétence (CRC) : </a:t>
            </a:r>
            <a:r>
              <a:rPr lang="fr-FR" sz="1800" dirty="0" err="1"/>
              <a:t>S.Gerard</a:t>
            </a:r>
            <a:r>
              <a:rPr lang="fr-FR" sz="1800" dirty="0"/>
              <a:t>, M. </a:t>
            </a:r>
            <a:r>
              <a:rPr lang="fr-FR" sz="1800" dirty="0" err="1"/>
              <a:t>Piel</a:t>
            </a:r>
            <a:r>
              <a:rPr lang="fr-FR" sz="1800" dirty="0"/>
              <a:t>-Julian, S. </a:t>
            </a:r>
            <a:r>
              <a:rPr lang="fr-FR" sz="1800" dirty="0" err="1"/>
              <a:t>Claeyssens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7048" y="5430969"/>
            <a:ext cx="4637903" cy="84849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/>
              <a:t> Journées ADPHSO-LAROPHA</a:t>
            </a:r>
          </a:p>
          <a:p>
            <a:r>
              <a:rPr lang="fr-FR" dirty="0"/>
              <a:t>8 au 10 septembre 2021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0" b="30394"/>
          <a:stretch/>
        </p:blipFill>
        <p:spPr>
          <a:xfrm>
            <a:off x="453669" y="423877"/>
            <a:ext cx="1447868" cy="556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82" y="5196403"/>
            <a:ext cx="1103468" cy="13176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99" y="338057"/>
            <a:ext cx="2103549" cy="6813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48" y="5072499"/>
            <a:ext cx="1325338" cy="15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415254"/>
            <a:ext cx="12191999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70C0"/>
                </a:solidFill>
              </a:rPr>
              <a:t>              Merci pour votre attention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5473"/>
            <a:ext cx="12192000" cy="169371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b="1" u="sng" dirty="0" err="1">
                <a:solidFill>
                  <a:schemeClr val="accent1">
                    <a:lumMod val="75000"/>
                  </a:schemeClr>
                </a:solidFill>
              </a:rPr>
              <a:t>Emicizumab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 (HEMLIBRA)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975" y="2129973"/>
            <a:ext cx="5580871" cy="2712615"/>
          </a:xfrm>
          <a:ln>
            <a:solidFill>
              <a:schemeClr val="accent1"/>
            </a:solidFill>
          </a:ln>
        </p:spPr>
        <p:txBody>
          <a:bodyPr anchor="t" anchorCtr="0">
            <a:noAutofit/>
          </a:bodyPr>
          <a:lstStyle/>
          <a:p>
            <a:pPr marL="0" indent="0" algn="ctr">
              <a:buNone/>
            </a:pPr>
            <a:endParaRPr lang="fr-FR" sz="100" b="1" u="sng" dirty="0"/>
          </a:p>
          <a:p>
            <a:pPr marL="0" indent="0" algn="ctr">
              <a:buNone/>
            </a:pPr>
            <a:r>
              <a:rPr lang="fr-FR" sz="3200" b="1" u="sng" dirty="0"/>
              <a:t>Pharmacodynamie</a:t>
            </a:r>
          </a:p>
          <a:p>
            <a:pPr marL="0" indent="0">
              <a:buNone/>
            </a:pPr>
            <a:endParaRPr lang="fr-FR" sz="1600" b="1" u="sng" dirty="0"/>
          </a:p>
          <a:p>
            <a:r>
              <a:rPr lang="fr-FR" sz="2200" b="1" dirty="0"/>
              <a:t>Anticorps monoclonal </a:t>
            </a:r>
            <a:r>
              <a:rPr lang="fr-FR" sz="2200" dirty="0"/>
              <a:t>humanisé de type IgG4 modifiée</a:t>
            </a:r>
          </a:p>
          <a:p>
            <a:r>
              <a:rPr lang="fr-FR" sz="2200" dirty="0"/>
              <a:t>Structure</a:t>
            </a:r>
            <a:r>
              <a:rPr lang="fr-FR" sz="2200" b="1" dirty="0"/>
              <a:t> bispécifique : </a:t>
            </a:r>
            <a:r>
              <a:rPr lang="fr-FR" sz="2200" dirty="0"/>
              <a:t>Liaison au facteur IX activé et au facteur X</a:t>
            </a:r>
            <a:endParaRPr lang="fr-FR" sz="2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43" y="333485"/>
            <a:ext cx="4031851" cy="13767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EACA75-3346-49C2-9E88-7918613F72BC}"/>
              </a:ext>
            </a:extLst>
          </p:cNvPr>
          <p:cNvSpPr txBox="1"/>
          <p:nvPr/>
        </p:nvSpPr>
        <p:spPr>
          <a:xfrm>
            <a:off x="1843258" y="5473730"/>
            <a:ext cx="82561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fr-FR" sz="3200" dirty="0"/>
              <a:t>Peut être utilisé dans </a:t>
            </a:r>
            <a:r>
              <a:rPr lang="fr-FR" sz="3200" b="1" dirty="0"/>
              <a:t>toutes les tranches d'âge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15DA0AA-C845-4403-A741-440D3A7F6DED}"/>
              </a:ext>
            </a:extLst>
          </p:cNvPr>
          <p:cNvSpPr txBox="1">
            <a:spLocks/>
          </p:cNvSpPr>
          <p:nvPr/>
        </p:nvSpPr>
        <p:spPr>
          <a:xfrm>
            <a:off x="5971308" y="2143965"/>
            <a:ext cx="6030191" cy="27126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fr-FR" sz="3200" b="1" u="sng" dirty="0"/>
              <a:t>Indication AMM</a:t>
            </a:r>
          </a:p>
          <a:p>
            <a:pPr marL="0" indent="0" algn="ctr">
              <a:lnSpc>
                <a:spcPct val="70000"/>
              </a:lnSpc>
              <a:buFont typeface="Arial" panose="020B0604020202020204" pitchFamily="34" charset="0"/>
              <a:buNone/>
            </a:pPr>
            <a:endParaRPr lang="fr-FR" sz="2400" b="1" u="sng" dirty="0"/>
          </a:p>
          <a:p>
            <a:pPr>
              <a:lnSpc>
                <a:spcPct val="70000"/>
              </a:lnSpc>
            </a:pPr>
            <a:r>
              <a:rPr lang="fr-FR" sz="2200" dirty="0"/>
              <a:t>En prophylaxie des épisodes hémorragiques chez les patients atteints d'hémophilie A  </a:t>
            </a:r>
            <a:r>
              <a:rPr lang="fr-FR" sz="2200" b="1" dirty="0"/>
              <a:t>avec inhibiteurs</a:t>
            </a:r>
            <a:r>
              <a:rPr lang="fr-FR" sz="2200" dirty="0"/>
              <a:t> anti-facteur VIII  </a:t>
            </a:r>
          </a:p>
          <a:p>
            <a:pPr>
              <a:lnSpc>
                <a:spcPct val="70000"/>
              </a:lnSpc>
            </a:pPr>
            <a:r>
              <a:rPr lang="fr-FR" sz="2200" dirty="0"/>
              <a:t>Chez les patients atteints d'hémophilie A sévère  </a:t>
            </a:r>
            <a:r>
              <a:rPr lang="fr-FR" sz="2200" b="1" dirty="0"/>
              <a:t>sans inhibiteur </a:t>
            </a:r>
            <a:r>
              <a:rPr lang="fr-FR" sz="2200" dirty="0"/>
              <a:t>anti-facteur VIII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A12AD7B2-CB9A-46C9-8EA2-B7A52333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Contexte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DFDE81-BE07-427A-9FA2-429DDA00C996}"/>
              </a:ext>
            </a:extLst>
          </p:cNvPr>
          <p:cNvSpPr txBox="1"/>
          <p:nvPr/>
        </p:nvSpPr>
        <p:spPr>
          <a:xfrm>
            <a:off x="2765027" y="4611384"/>
            <a:ext cx="8759371" cy="21236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u="sng" dirty="0"/>
              <a:t>Avis HAS du 02/10/2019 , la Commission de Transparence préconise : </a:t>
            </a:r>
          </a:p>
          <a:p>
            <a:endParaRPr lang="fr-FR" u="sng" dirty="0"/>
          </a:p>
          <a:p>
            <a:r>
              <a:rPr lang="fr-FR" sz="1600" dirty="0"/>
              <a:t>Une « nouvelle » </a:t>
            </a:r>
            <a:r>
              <a:rPr lang="fr-FR" sz="1600" b="1" dirty="0"/>
              <a:t>éducation thérapeutique </a:t>
            </a:r>
            <a:r>
              <a:rPr lang="fr-FR" sz="1600" dirty="0"/>
              <a:t>des patients et de leur famille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S’assurer d’un </a:t>
            </a:r>
            <a:r>
              <a:rPr lang="fr-FR" sz="1600" b="1" dirty="0"/>
              <a:t>suivi maintenu</a:t>
            </a:r>
            <a:r>
              <a:rPr lang="fr-FR" sz="1600" dirty="0"/>
              <a:t> et d’une </a:t>
            </a:r>
            <a:r>
              <a:rPr lang="fr-FR" sz="1600" b="1" dirty="0"/>
              <a:t>excellente compréhension du traitement</a:t>
            </a:r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/>
              <a:t>Rappeler les </a:t>
            </a:r>
            <a:r>
              <a:rPr lang="fr-FR" sz="1600" b="1" dirty="0"/>
              <a:t>symptômes ou situations qui peuvent justifier un traitement complémentaire par facteur VIII </a:t>
            </a:r>
          </a:p>
          <a:p>
            <a:pPr lvl="1"/>
            <a:endParaRPr lang="fr-FR" sz="1600" dirty="0"/>
          </a:p>
          <a:p>
            <a:r>
              <a:rPr lang="fr-FR" sz="1600" dirty="0"/>
              <a:t>Une </a:t>
            </a:r>
            <a:r>
              <a:rPr lang="fr-FR" sz="1600" b="1" dirty="0"/>
              <a:t>information appropriée des professionnels de santé</a:t>
            </a:r>
            <a:r>
              <a:rPr lang="fr-FR" sz="1600" dirty="0"/>
              <a:t> prenant en charge les patients</a:t>
            </a:r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9A39FF35-3E57-4C10-9DF8-41BE277E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70376"/>
              </p:ext>
            </p:extLst>
          </p:nvPr>
        </p:nvGraphicFramePr>
        <p:xfrm>
          <a:off x="1190482" y="1955528"/>
          <a:ext cx="9811035" cy="2275840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750424">
                  <a:extLst>
                    <a:ext uri="{9D8B030D-6E8A-4147-A177-3AD203B41FA5}">
                      <a16:colId xmlns:a16="http://schemas.microsoft.com/office/drawing/2014/main" val="341253575"/>
                    </a:ext>
                  </a:extLst>
                </a:gridCol>
                <a:gridCol w="3804387">
                  <a:extLst>
                    <a:ext uri="{9D8B030D-6E8A-4147-A177-3AD203B41FA5}">
                      <a16:colId xmlns:a16="http://schemas.microsoft.com/office/drawing/2014/main" val="1544654391"/>
                    </a:ext>
                  </a:extLst>
                </a:gridCol>
                <a:gridCol w="3256224">
                  <a:extLst>
                    <a:ext uri="{9D8B030D-6E8A-4147-A177-3AD203B41FA5}">
                      <a16:colId xmlns:a16="http://schemas.microsoft.com/office/drawing/2014/main" val="86759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Emicizumab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Hemlibra</a:t>
                      </a:r>
                      <a:r>
                        <a:rPr lang="fr-FR" dirty="0"/>
                        <a:t>®)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Facteurs VIII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7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Voie d’administration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000" dirty="0"/>
                        <a:t>Sous-cutanée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Intraveineuse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5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Rythme d’administration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000" dirty="0"/>
                        <a:t>Mensuelle/bimensuelle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Pluri hebdomadaire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92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Plateau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Pics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9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Demi</a:t>
                      </a:r>
                      <a:r>
                        <a:rPr lang="fr-FR" baseline="0" dirty="0"/>
                        <a:t>-vie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Circuit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Rétrocession puis double circuit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Rétrocession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725712"/>
                  </a:ext>
                </a:extLst>
              </a:tr>
            </a:tbl>
          </a:graphicData>
        </a:graphic>
      </p:graphicFrame>
      <p:sp>
        <p:nvSpPr>
          <p:cNvPr id="14" name="Flèche : courbe vers la droite 13">
            <a:extLst>
              <a:ext uri="{FF2B5EF4-FFF2-40B4-BE49-F238E27FC236}">
                <a16:creationId xmlns:a16="http://schemas.microsoft.com/office/drawing/2014/main" id="{BBF6C059-62DB-4863-86A8-D66B7FDD214F}"/>
              </a:ext>
            </a:extLst>
          </p:cNvPr>
          <p:cNvSpPr/>
          <p:nvPr/>
        </p:nvSpPr>
        <p:spPr>
          <a:xfrm>
            <a:off x="1477036" y="4599779"/>
            <a:ext cx="874278" cy="140913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DFDE81-BE07-427A-9FA2-429DDA00C996}"/>
              </a:ext>
            </a:extLst>
          </p:cNvPr>
          <p:cNvSpPr txBox="1"/>
          <p:nvPr/>
        </p:nvSpPr>
        <p:spPr>
          <a:xfrm rot="19701433">
            <a:off x="6997257" y="1973212"/>
            <a:ext cx="162951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FF0000"/>
                </a:solidFill>
              </a:rPr>
              <a:t>PROPHYLAXIE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6817"/>
            <a:ext cx="10515600" cy="105872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Proposer un </a:t>
            </a:r>
            <a:r>
              <a:rPr lang="fr-FR" b="1" dirty="0">
                <a:solidFill>
                  <a:srgbClr val="002060"/>
                </a:solidFill>
              </a:rPr>
              <a:t>accompagnement personnalisé </a:t>
            </a:r>
            <a:r>
              <a:rPr lang="fr-FR" dirty="0"/>
              <a:t>aux patients éligibles à l’</a:t>
            </a:r>
            <a:r>
              <a:rPr lang="fr-FR" dirty="0" err="1"/>
              <a:t>emicizumab</a:t>
            </a:r>
            <a:r>
              <a:rPr lang="fr-FR" dirty="0"/>
              <a:t> à chaque étape :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C8D5711-556D-4B6C-B64A-1DE9F4BF3A50}"/>
              </a:ext>
            </a:extLst>
          </p:cNvPr>
          <p:cNvSpPr txBox="1">
            <a:spLocks/>
          </p:cNvSpPr>
          <p:nvPr/>
        </p:nvSpPr>
        <p:spPr>
          <a:xfrm>
            <a:off x="0" y="493237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Objectif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7DC409-E945-4248-A21E-15E748A3B082}"/>
              </a:ext>
            </a:extLst>
          </p:cNvPr>
          <p:cNvSpPr txBox="1"/>
          <p:nvPr/>
        </p:nvSpPr>
        <p:spPr>
          <a:xfrm>
            <a:off x="2575222" y="5616532"/>
            <a:ext cx="7041555" cy="8679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Parcours pluriprofessionnel pour sécuriser le circuit et le bon usage en ambulatoire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2310637" y="3095538"/>
            <a:ext cx="8109204" cy="2280786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e libre 8"/>
          <p:cNvSpPr/>
          <p:nvPr/>
        </p:nvSpPr>
        <p:spPr>
          <a:xfrm>
            <a:off x="1599894" y="3779773"/>
            <a:ext cx="2296551" cy="912314"/>
          </a:xfrm>
          <a:custGeom>
            <a:avLst/>
            <a:gdLst>
              <a:gd name="connsiteX0" fmla="*/ 0 w 2296551"/>
              <a:gd name="connsiteY0" fmla="*/ 152055 h 912314"/>
              <a:gd name="connsiteX1" fmla="*/ 152055 w 2296551"/>
              <a:gd name="connsiteY1" fmla="*/ 0 h 912314"/>
              <a:gd name="connsiteX2" fmla="*/ 2144496 w 2296551"/>
              <a:gd name="connsiteY2" fmla="*/ 0 h 912314"/>
              <a:gd name="connsiteX3" fmla="*/ 2296551 w 2296551"/>
              <a:gd name="connsiteY3" fmla="*/ 152055 h 912314"/>
              <a:gd name="connsiteX4" fmla="*/ 2296551 w 2296551"/>
              <a:gd name="connsiteY4" fmla="*/ 760259 h 912314"/>
              <a:gd name="connsiteX5" fmla="*/ 2144496 w 2296551"/>
              <a:gd name="connsiteY5" fmla="*/ 912314 h 912314"/>
              <a:gd name="connsiteX6" fmla="*/ 152055 w 2296551"/>
              <a:gd name="connsiteY6" fmla="*/ 912314 h 912314"/>
              <a:gd name="connsiteX7" fmla="*/ 0 w 2296551"/>
              <a:gd name="connsiteY7" fmla="*/ 760259 h 912314"/>
              <a:gd name="connsiteX8" fmla="*/ 0 w 2296551"/>
              <a:gd name="connsiteY8" fmla="*/ 152055 h 9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551" h="912314">
                <a:moveTo>
                  <a:pt x="0" y="152055"/>
                </a:moveTo>
                <a:cubicBezTo>
                  <a:pt x="0" y="68077"/>
                  <a:pt x="68077" y="0"/>
                  <a:pt x="152055" y="0"/>
                </a:cubicBezTo>
                <a:lnTo>
                  <a:pt x="2144496" y="0"/>
                </a:lnTo>
                <a:cubicBezTo>
                  <a:pt x="2228474" y="0"/>
                  <a:pt x="2296551" y="68077"/>
                  <a:pt x="2296551" y="152055"/>
                </a:cubicBezTo>
                <a:lnTo>
                  <a:pt x="2296551" y="760259"/>
                </a:lnTo>
                <a:cubicBezTo>
                  <a:pt x="2296551" y="844237"/>
                  <a:pt x="2228474" y="912314"/>
                  <a:pt x="2144496" y="912314"/>
                </a:cubicBezTo>
                <a:lnTo>
                  <a:pt x="152055" y="912314"/>
                </a:lnTo>
                <a:cubicBezTo>
                  <a:pt x="68077" y="912314"/>
                  <a:pt x="0" y="844237"/>
                  <a:pt x="0" y="760259"/>
                </a:cubicBezTo>
                <a:lnTo>
                  <a:pt x="0" y="1520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Préalablement à l’instauration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011274" y="3779773"/>
            <a:ext cx="2296551" cy="912314"/>
          </a:xfrm>
          <a:custGeom>
            <a:avLst/>
            <a:gdLst>
              <a:gd name="connsiteX0" fmla="*/ 0 w 2296551"/>
              <a:gd name="connsiteY0" fmla="*/ 152055 h 912314"/>
              <a:gd name="connsiteX1" fmla="*/ 152055 w 2296551"/>
              <a:gd name="connsiteY1" fmla="*/ 0 h 912314"/>
              <a:gd name="connsiteX2" fmla="*/ 2144496 w 2296551"/>
              <a:gd name="connsiteY2" fmla="*/ 0 h 912314"/>
              <a:gd name="connsiteX3" fmla="*/ 2296551 w 2296551"/>
              <a:gd name="connsiteY3" fmla="*/ 152055 h 912314"/>
              <a:gd name="connsiteX4" fmla="*/ 2296551 w 2296551"/>
              <a:gd name="connsiteY4" fmla="*/ 760259 h 912314"/>
              <a:gd name="connsiteX5" fmla="*/ 2144496 w 2296551"/>
              <a:gd name="connsiteY5" fmla="*/ 912314 h 912314"/>
              <a:gd name="connsiteX6" fmla="*/ 152055 w 2296551"/>
              <a:gd name="connsiteY6" fmla="*/ 912314 h 912314"/>
              <a:gd name="connsiteX7" fmla="*/ 0 w 2296551"/>
              <a:gd name="connsiteY7" fmla="*/ 760259 h 912314"/>
              <a:gd name="connsiteX8" fmla="*/ 0 w 2296551"/>
              <a:gd name="connsiteY8" fmla="*/ 152055 h 9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551" h="912314">
                <a:moveTo>
                  <a:pt x="0" y="152055"/>
                </a:moveTo>
                <a:cubicBezTo>
                  <a:pt x="0" y="68077"/>
                  <a:pt x="68077" y="0"/>
                  <a:pt x="152055" y="0"/>
                </a:cubicBezTo>
                <a:lnTo>
                  <a:pt x="2144496" y="0"/>
                </a:lnTo>
                <a:cubicBezTo>
                  <a:pt x="2228474" y="0"/>
                  <a:pt x="2296551" y="68077"/>
                  <a:pt x="2296551" y="152055"/>
                </a:cubicBezTo>
                <a:lnTo>
                  <a:pt x="2296551" y="760259"/>
                </a:lnTo>
                <a:cubicBezTo>
                  <a:pt x="2296551" y="844237"/>
                  <a:pt x="2228474" y="912314"/>
                  <a:pt x="2144496" y="912314"/>
                </a:cubicBezTo>
                <a:lnTo>
                  <a:pt x="152055" y="912314"/>
                </a:lnTo>
                <a:cubicBezTo>
                  <a:pt x="68077" y="912314"/>
                  <a:pt x="0" y="844237"/>
                  <a:pt x="0" y="760259"/>
                </a:cubicBezTo>
                <a:lnTo>
                  <a:pt x="0" y="1520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/>
              <a:t>Initiation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6422653" y="3779773"/>
            <a:ext cx="2296551" cy="912314"/>
          </a:xfrm>
          <a:custGeom>
            <a:avLst/>
            <a:gdLst>
              <a:gd name="connsiteX0" fmla="*/ 0 w 2296551"/>
              <a:gd name="connsiteY0" fmla="*/ 152055 h 912314"/>
              <a:gd name="connsiteX1" fmla="*/ 152055 w 2296551"/>
              <a:gd name="connsiteY1" fmla="*/ 0 h 912314"/>
              <a:gd name="connsiteX2" fmla="*/ 2144496 w 2296551"/>
              <a:gd name="connsiteY2" fmla="*/ 0 h 912314"/>
              <a:gd name="connsiteX3" fmla="*/ 2296551 w 2296551"/>
              <a:gd name="connsiteY3" fmla="*/ 152055 h 912314"/>
              <a:gd name="connsiteX4" fmla="*/ 2296551 w 2296551"/>
              <a:gd name="connsiteY4" fmla="*/ 760259 h 912314"/>
              <a:gd name="connsiteX5" fmla="*/ 2144496 w 2296551"/>
              <a:gd name="connsiteY5" fmla="*/ 912314 h 912314"/>
              <a:gd name="connsiteX6" fmla="*/ 152055 w 2296551"/>
              <a:gd name="connsiteY6" fmla="*/ 912314 h 912314"/>
              <a:gd name="connsiteX7" fmla="*/ 0 w 2296551"/>
              <a:gd name="connsiteY7" fmla="*/ 760259 h 912314"/>
              <a:gd name="connsiteX8" fmla="*/ 0 w 2296551"/>
              <a:gd name="connsiteY8" fmla="*/ 152055 h 9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551" h="912314">
                <a:moveTo>
                  <a:pt x="0" y="152055"/>
                </a:moveTo>
                <a:cubicBezTo>
                  <a:pt x="0" y="68077"/>
                  <a:pt x="68077" y="0"/>
                  <a:pt x="152055" y="0"/>
                </a:cubicBezTo>
                <a:lnTo>
                  <a:pt x="2144496" y="0"/>
                </a:lnTo>
                <a:cubicBezTo>
                  <a:pt x="2228474" y="0"/>
                  <a:pt x="2296551" y="68077"/>
                  <a:pt x="2296551" y="152055"/>
                </a:cubicBezTo>
                <a:lnTo>
                  <a:pt x="2296551" y="760259"/>
                </a:lnTo>
                <a:cubicBezTo>
                  <a:pt x="2296551" y="844237"/>
                  <a:pt x="2228474" y="912314"/>
                  <a:pt x="2144496" y="912314"/>
                </a:cubicBezTo>
                <a:lnTo>
                  <a:pt x="152055" y="912314"/>
                </a:lnTo>
                <a:cubicBezTo>
                  <a:pt x="68077" y="912314"/>
                  <a:pt x="0" y="844237"/>
                  <a:pt x="0" y="760259"/>
                </a:cubicBezTo>
                <a:lnTo>
                  <a:pt x="0" y="1520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/>
              <a:t>Suivi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8834033" y="3779773"/>
            <a:ext cx="2296551" cy="912314"/>
          </a:xfrm>
          <a:custGeom>
            <a:avLst/>
            <a:gdLst>
              <a:gd name="connsiteX0" fmla="*/ 0 w 2296551"/>
              <a:gd name="connsiteY0" fmla="*/ 152055 h 912314"/>
              <a:gd name="connsiteX1" fmla="*/ 152055 w 2296551"/>
              <a:gd name="connsiteY1" fmla="*/ 0 h 912314"/>
              <a:gd name="connsiteX2" fmla="*/ 2144496 w 2296551"/>
              <a:gd name="connsiteY2" fmla="*/ 0 h 912314"/>
              <a:gd name="connsiteX3" fmla="*/ 2296551 w 2296551"/>
              <a:gd name="connsiteY3" fmla="*/ 152055 h 912314"/>
              <a:gd name="connsiteX4" fmla="*/ 2296551 w 2296551"/>
              <a:gd name="connsiteY4" fmla="*/ 760259 h 912314"/>
              <a:gd name="connsiteX5" fmla="*/ 2144496 w 2296551"/>
              <a:gd name="connsiteY5" fmla="*/ 912314 h 912314"/>
              <a:gd name="connsiteX6" fmla="*/ 152055 w 2296551"/>
              <a:gd name="connsiteY6" fmla="*/ 912314 h 912314"/>
              <a:gd name="connsiteX7" fmla="*/ 0 w 2296551"/>
              <a:gd name="connsiteY7" fmla="*/ 760259 h 912314"/>
              <a:gd name="connsiteX8" fmla="*/ 0 w 2296551"/>
              <a:gd name="connsiteY8" fmla="*/ 152055 h 91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6551" h="912314">
                <a:moveTo>
                  <a:pt x="0" y="152055"/>
                </a:moveTo>
                <a:cubicBezTo>
                  <a:pt x="0" y="68077"/>
                  <a:pt x="68077" y="0"/>
                  <a:pt x="152055" y="0"/>
                </a:cubicBezTo>
                <a:lnTo>
                  <a:pt x="2144496" y="0"/>
                </a:lnTo>
                <a:cubicBezTo>
                  <a:pt x="2228474" y="0"/>
                  <a:pt x="2296551" y="68077"/>
                  <a:pt x="2296551" y="152055"/>
                </a:cubicBezTo>
                <a:lnTo>
                  <a:pt x="2296551" y="760259"/>
                </a:lnTo>
                <a:cubicBezTo>
                  <a:pt x="2296551" y="844237"/>
                  <a:pt x="2228474" y="912314"/>
                  <a:pt x="2144496" y="912314"/>
                </a:cubicBezTo>
                <a:lnTo>
                  <a:pt x="152055" y="912314"/>
                </a:lnTo>
                <a:cubicBezTo>
                  <a:pt x="68077" y="912314"/>
                  <a:pt x="0" y="844237"/>
                  <a:pt x="0" y="760259"/>
                </a:cubicBezTo>
                <a:lnTo>
                  <a:pt x="0" y="1520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15" tIns="113115" rIns="113115" bIns="11311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Relai avec les pharmacies d’officine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28360-2792-41BC-868E-6B7967F29F19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fr-FR"/>
          </a:p>
          <a:p>
            <a:pPr lvl="0">
              <a:buChar char="•"/>
            </a:pPr>
            <a:endParaRPr lang="fr-FR"/>
          </a:p>
          <a:p>
            <a:pPr lvl="0">
              <a:buChar char="•"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841553" y="2038792"/>
            <a:ext cx="3269363" cy="1085872"/>
          </a:xfrm>
          <a:custGeom>
            <a:avLst/>
            <a:gdLst>
              <a:gd name="connsiteX0" fmla="*/ 0 w 3269363"/>
              <a:gd name="connsiteY0" fmla="*/ 0 h 1085872"/>
              <a:gd name="connsiteX1" fmla="*/ 3269363 w 3269363"/>
              <a:gd name="connsiteY1" fmla="*/ 0 h 1085872"/>
              <a:gd name="connsiteX2" fmla="*/ 3269363 w 3269363"/>
              <a:gd name="connsiteY2" fmla="*/ 1085872 h 1085872"/>
              <a:gd name="connsiteX3" fmla="*/ 0 w 3269363"/>
              <a:gd name="connsiteY3" fmla="*/ 1085872 h 1085872"/>
              <a:gd name="connsiteX4" fmla="*/ 0 w 3269363"/>
              <a:gd name="connsiteY4" fmla="*/ 0 h 108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1085872">
                <a:moveTo>
                  <a:pt x="0" y="0"/>
                </a:moveTo>
                <a:lnTo>
                  <a:pt x="3269363" y="0"/>
                </a:lnTo>
                <a:lnTo>
                  <a:pt x="3269363" y="1085872"/>
                </a:lnTo>
                <a:lnTo>
                  <a:pt x="0" y="108587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kern="1200" dirty="0"/>
              <a:t>Préalablement à l’instauration</a:t>
            </a:r>
          </a:p>
        </p:txBody>
      </p:sp>
      <p:sp>
        <p:nvSpPr>
          <p:cNvPr id="8" name="Forme libre 7"/>
          <p:cNvSpPr/>
          <p:nvPr/>
        </p:nvSpPr>
        <p:spPr>
          <a:xfrm>
            <a:off x="841553" y="3124665"/>
            <a:ext cx="3269363" cy="3057243"/>
          </a:xfrm>
          <a:custGeom>
            <a:avLst/>
            <a:gdLst>
              <a:gd name="connsiteX0" fmla="*/ 0 w 3269363"/>
              <a:gd name="connsiteY0" fmla="*/ 0 h 3057243"/>
              <a:gd name="connsiteX1" fmla="*/ 3269363 w 3269363"/>
              <a:gd name="connsiteY1" fmla="*/ 0 h 3057243"/>
              <a:gd name="connsiteX2" fmla="*/ 3269363 w 3269363"/>
              <a:gd name="connsiteY2" fmla="*/ 3057243 h 3057243"/>
              <a:gd name="connsiteX3" fmla="*/ 0 w 3269363"/>
              <a:gd name="connsiteY3" fmla="*/ 3057243 h 3057243"/>
              <a:gd name="connsiteX4" fmla="*/ 0 w 3269363"/>
              <a:gd name="connsiteY4" fmla="*/ 0 h 305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3057243">
                <a:moveTo>
                  <a:pt x="0" y="0"/>
                </a:moveTo>
                <a:lnTo>
                  <a:pt x="3269363" y="0"/>
                </a:lnTo>
                <a:lnTo>
                  <a:pt x="3269363" y="3057243"/>
                </a:lnTo>
                <a:lnTo>
                  <a:pt x="0" y="3057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800" kern="1200" dirty="0"/>
              <a:t>Réunion d’information collectives avec l’équipe du CRC (pharmacien, médecin, IDE)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568627" y="2038792"/>
            <a:ext cx="3401200" cy="1085872"/>
          </a:xfrm>
          <a:custGeom>
            <a:avLst/>
            <a:gdLst>
              <a:gd name="connsiteX0" fmla="*/ 0 w 3269363"/>
              <a:gd name="connsiteY0" fmla="*/ 0 h 1085872"/>
              <a:gd name="connsiteX1" fmla="*/ 3269363 w 3269363"/>
              <a:gd name="connsiteY1" fmla="*/ 0 h 1085872"/>
              <a:gd name="connsiteX2" fmla="*/ 3269363 w 3269363"/>
              <a:gd name="connsiteY2" fmla="*/ 1085872 h 1085872"/>
              <a:gd name="connsiteX3" fmla="*/ 0 w 3269363"/>
              <a:gd name="connsiteY3" fmla="*/ 1085872 h 1085872"/>
              <a:gd name="connsiteX4" fmla="*/ 0 w 3269363"/>
              <a:gd name="connsiteY4" fmla="*/ 0 h 108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1085872">
                <a:moveTo>
                  <a:pt x="0" y="0"/>
                </a:moveTo>
                <a:lnTo>
                  <a:pt x="3269363" y="0"/>
                </a:lnTo>
                <a:lnTo>
                  <a:pt x="3269363" y="1085872"/>
                </a:lnTo>
                <a:lnTo>
                  <a:pt x="0" y="108587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kern="1200" dirty="0"/>
              <a:t>Initiation du traitement au CRC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4568627" y="3124665"/>
            <a:ext cx="3411597" cy="3057243"/>
          </a:xfrm>
          <a:custGeom>
            <a:avLst/>
            <a:gdLst>
              <a:gd name="connsiteX0" fmla="*/ 0 w 3269363"/>
              <a:gd name="connsiteY0" fmla="*/ 0 h 3057243"/>
              <a:gd name="connsiteX1" fmla="*/ 3269363 w 3269363"/>
              <a:gd name="connsiteY1" fmla="*/ 0 h 3057243"/>
              <a:gd name="connsiteX2" fmla="*/ 3269363 w 3269363"/>
              <a:gd name="connsiteY2" fmla="*/ 3057243 h 3057243"/>
              <a:gd name="connsiteX3" fmla="*/ 0 w 3269363"/>
              <a:gd name="connsiteY3" fmla="*/ 3057243 h 3057243"/>
              <a:gd name="connsiteX4" fmla="*/ 0 w 3269363"/>
              <a:gd name="connsiteY4" fmla="*/ 0 h 305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3057243">
                <a:moveTo>
                  <a:pt x="0" y="0"/>
                </a:moveTo>
                <a:lnTo>
                  <a:pt x="3269363" y="0"/>
                </a:lnTo>
                <a:lnTo>
                  <a:pt x="3269363" y="3057243"/>
                </a:lnTo>
                <a:lnTo>
                  <a:pt x="0" y="3057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2800" kern="1200" dirty="0"/>
              <a:t>Deux premières injections </a:t>
            </a:r>
            <a:r>
              <a:rPr lang="fr-FR" sz="2800" kern="1200" dirty="0">
                <a:solidFill>
                  <a:schemeClr val="tx1"/>
                </a:solidFill>
              </a:rPr>
              <a:t>à l’hôpital en séance d’ETP individuelle</a:t>
            </a:r>
          </a:p>
          <a:p>
            <a:pPr marL="571500" lvl="2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400" kern="1200" dirty="0">
                <a:solidFill>
                  <a:schemeClr val="tx1"/>
                </a:solidFill>
              </a:rPr>
              <a:t>Pratico-pratique</a:t>
            </a:r>
          </a:p>
          <a:p>
            <a:pPr marL="571500" lvl="2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400" kern="1200" dirty="0">
                <a:solidFill>
                  <a:schemeClr val="tx1"/>
                </a:solidFill>
              </a:rPr>
              <a:t>Outils AFH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8299054" y="2024828"/>
            <a:ext cx="3269363" cy="1085872"/>
          </a:xfrm>
          <a:custGeom>
            <a:avLst/>
            <a:gdLst>
              <a:gd name="connsiteX0" fmla="*/ 0 w 3269363"/>
              <a:gd name="connsiteY0" fmla="*/ 0 h 1085872"/>
              <a:gd name="connsiteX1" fmla="*/ 3269363 w 3269363"/>
              <a:gd name="connsiteY1" fmla="*/ 0 h 1085872"/>
              <a:gd name="connsiteX2" fmla="*/ 3269363 w 3269363"/>
              <a:gd name="connsiteY2" fmla="*/ 1085872 h 1085872"/>
              <a:gd name="connsiteX3" fmla="*/ 0 w 3269363"/>
              <a:gd name="connsiteY3" fmla="*/ 1085872 h 1085872"/>
              <a:gd name="connsiteX4" fmla="*/ 0 w 3269363"/>
              <a:gd name="connsiteY4" fmla="*/ 0 h 108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1085872">
                <a:moveTo>
                  <a:pt x="0" y="0"/>
                </a:moveTo>
                <a:lnTo>
                  <a:pt x="3269363" y="0"/>
                </a:lnTo>
                <a:lnTo>
                  <a:pt x="3269363" y="1085872"/>
                </a:lnTo>
                <a:lnTo>
                  <a:pt x="0" y="108587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000" kern="1200" dirty="0"/>
              <a:t>Suivi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8295701" y="3124665"/>
            <a:ext cx="3272716" cy="3057243"/>
          </a:xfrm>
          <a:custGeom>
            <a:avLst/>
            <a:gdLst>
              <a:gd name="connsiteX0" fmla="*/ 0 w 3269363"/>
              <a:gd name="connsiteY0" fmla="*/ 0 h 3057243"/>
              <a:gd name="connsiteX1" fmla="*/ 3269363 w 3269363"/>
              <a:gd name="connsiteY1" fmla="*/ 0 h 3057243"/>
              <a:gd name="connsiteX2" fmla="*/ 3269363 w 3269363"/>
              <a:gd name="connsiteY2" fmla="*/ 3057243 h 3057243"/>
              <a:gd name="connsiteX3" fmla="*/ 0 w 3269363"/>
              <a:gd name="connsiteY3" fmla="*/ 3057243 h 3057243"/>
              <a:gd name="connsiteX4" fmla="*/ 0 w 3269363"/>
              <a:gd name="connsiteY4" fmla="*/ 0 h 305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9363" h="3057243">
                <a:moveTo>
                  <a:pt x="0" y="0"/>
                </a:moveTo>
                <a:lnTo>
                  <a:pt x="3269363" y="0"/>
                </a:lnTo>
                <a:lnTo>
                  <a:pt x="3269363" y="3057243"/>
                </a:lnTo>
                <a:lnTo>
                  <a:pt x="0" y="305724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2800" kern="1200" dirty="0"/>
              <a:t>Consultation au CRC </a:t>
            </a:r>
          </a:p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2800" kern="1200" dirty="0"/>
              <a:t>Dispensation mensuelle du traitement en rétrocession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69B89EE-D135-45A7-BE46-FF00996E9AF8}"/>
              </a:ext>
            </a:extLst>
          </p:cNvPr>
          <p:cNvSpPr txBox="1">
            <a:spLocks/>
          </p:cNvSpPr>
          <p:nvPr/>
        </p:nvSpPr>
        <p:spPr>
          <a:xfrm>
            <a:off x="0" y="365123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Matériel et méthode – à l’</a:t>
            </a:r>
            <a:r>
              <a:rPr lang="fr-FR" b="1" u="sng" dirty="0" err="1">
                <a:solidFill>
                  <a:schemeClr val="accent1">
                    <a:lumMod val="75000"/>
                  </a:schemeClr>
                </a:solidFill>
              </a:rPr>
              <a:t>hopital</a:t>
            </a: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E48641-BC5E-4243-B488-5FAFDF3C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424" y="617120"/>
            <a:ext cx="1112855" cy="821571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1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74219"/>
              </p:ext>
            </p:extLst>
          </p:nvPr>
        </p:nvGraphicFramePr>
        <p:xfrm>
          <a:off x="838200" y="1623219"/>
          <a:ext cx="7275534" cy="514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82" imgH="5667062" progId="AcroExch.Document.DC">
                  <p:embed/>
                </p:oleObj>
              </mc:Choice>
              <mc:Fallback>
                <p:oleObj name="Acrobat Document" r:id="rId2" imgW="8019882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623219"/>
                        <a:ext cx="7275534" cy="514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FACAE39A-BEA7-4C1C-8798-8F614F3E8B3A}"/>
              </a:ext>
            </a:extLst>
          </p:cNvPr>
          <p:cNvSpPr txBox="1">
            <a:spLocks/>
          </p:cNvSpPr>
          <p:nvPr/>
        </p:nvSpPr>
        <p:spPr>
          <a:xfrm>
            <a:off x="0" y="297656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Matériel et méthode - Relai en officine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231351-9F02-4657-86EB-D99F42AE7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4639" y="571549"/>
            <a:ext cx="824554" cy="875557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157E188-9E0B-4269-A9A5-370360D40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0" y="2256845"/>
            <a:ext cx="3474679" cy="89918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  <a:r>
              <a:rPr lang="fr-FR" sz="1900" dirty="0">
                <a:solidFill>
                  <a:schemeClr val="bg1"/>
                </a:solidFill>
              </a:rPr>
              <a:t>Contact avec l’officine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/>
                </a:solidFill>
              </a:rPr>
              <a:t>Initié par le patient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/>
                </a:solidFill>
              </a:rPr>
              <a:t>Mise relation avec le CRC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3527" y="2265218"/>
            <a:ext cx="2545773" cy="37095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157E188-9E0B-4269-A9A5-370360D40FFF}"/>
              </a:ext>
            </a:extLst>
          </p:cNvPr>
          <p:cNvSpPr txBox="1">
            <a:spLocks/>
          </p:cNvSpPr>
          <p:nvPr/>
        </p:nvSpPr>
        <p:spPr>
          <a:xfrm>
            <a:off x="8337298" y="5522767"/>
            <a:ext cx="3705765" cy="62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b="1" dirty="0"/>
              <a:t>Proposé par la filière nationale, Possibilité de l’adapter localement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157E188-9E0B-4269-A9A5-370360D40FFF}"/>
              </a:ext>
            </a:extLst>
          </p:cNvPr>
          <p:cNvSpPr txBox="1">
            <a:spLocks/>
          </p:cNvSpPr>
          <p:nvPr/>
        </p:nvSpPr>
        <p:spPr>
          <a:xfrm>
            <a:off x="8382000" y="3492030"/>
            <a:ext cx="3474680" cy="6540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bg1"/>
                </a:solidFill>
              </a:rPr>
              <a:t>Formation du pharmacien en e-learning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157E188-9E0B-4269-A9A5-370360D40FFF}"/>
              </a:ext>
            </a:extLst>
          </p:cNvPr>
          <p:cNvSpPr txBox="1">
            <a:spLocks/>
          </p:cNvSpPr>
          <p:nvPr/>
        </p:nvSpPr>
        <p:spPr>
          <a:xfrm>
            <a:off x="8382000" y="4459401"/>
            <a:ext cx="3474679" cy="70898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1900" dirty="0"/>
              <a:t>Commande et dispensation du traitement au patient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14210" y="3688773"/>
            <a:ext cx="1717964" cy="21405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84681"/>
              </p:ext>
            </p:extLst>
          </p:nvPr>
        </p:nvGraphicFramePr>
        <p:xfrm>
          <a:off x="858033" y="1623219"/>
          <a:ext cx="7275534" cy="514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8019882" imgH="5667062" progId="AcroExch.Document.DC">
                  <p:embed/>
                </p:oleObj>
              </mc:Choice>
              <mc:Fallback>
                <p:oleObj name="Acrobat Document" r:id="rId5" imgW="8019882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8033" y="1623219"/>
                        <a:ext cx="7275534" cy="514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 rot="5400000">
            <a:off x="5247409" y="3480953"/>
            <a:ext cx="1485900" cy="408362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  <p:bldP spid="7" grpId="0" animBg="1"/>
      <p:bldP spid="10" grpId="0"/>
      <p:bldP spid="11" grpId="0" animBg="1"/>
      <p:bldP spid="12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5"/>
          <p:cNvSpPr/>
          <p:nvPr/>
        </p:nvSpPr>
        <p:spPr>
          <a:xfrm>
            <a:off x="391806" y="2459283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4 réunions d’information collectives </a:t>
            </a:r>
          </a:p>
        </p:txBody>
      </p:sp>
      <p:sp>
        <p:nvSpPr>
          <p:cNvPr id="8" name="Flèche droite 7"/>
          <p:cNvSpPr/>
          <p:nvPr/>
        </p:nvSpPr>
        <p:spPr>
          <a:xfrm rot="5459414">
            <a:off x="2051240" y="3406913"/>
            <a:ext cx="151370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rme libre 9"/>
          <p:cNvSpPr/>
          <p:nvPr/>
        </p:nvSpPr>
        <p:spPr>
          <a:xfrm>
            <a:off x="371491" y="3634617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Organisées par le CRC</a:t>
            </a:r>
          </a:p>
        </p:txBody>
      </p:sp>
      <p:sp>
        <p:nvSpPr>
          <p:cNvPr id="12" name="Flèche droite 11"/>
          <p:cNvSpPr/>
          <p:nvPr/>
        </p:nvSpPr>
        <p:spPr>
          <a:xfrm rot="5400000">
            <a:off x="2040412" y="4583612"/>
            <a:ext cx="152711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e libre 13"/>
          <p:cNvSpPr/>
          <p:nvPr/>
        </p:nvSpPr>
        <p:spPr>
          <a:xfrm>
            <a:off x="371491" y="4812679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Participation de 6 professionnels de santé (3 pharmaciens, 2 médecins, 1 infirmière, 1 psychologue)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4350722" y="2456555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19 patients ont changé de traitement pour l’</a:t>
            </a:r>
            <a:r>
              <a:rPr lang="fr-FR" sz="1800" kern="1200" dirty="0" err="1"/>
              <a:t>emicizumab</a:t>
            </a:r>
            <a:endParaRPr lang="fr-FR" sz="1800" kern="1200" dirty="0"/>
          </a:p>
        </p:txBody>
      </p:sp>
      <p:sp>
        <p:nvSpPr>
          <p:cNvPr id="16" name="Flèche droite 15"/>
          <p:cNvSpPr/>
          <p:nvPr/>
        </p:nvSpPr>
        <p:spPr>
          <a:xfrm rot="5400000">
            <a:off x="6019644" y="3405550"/>
            <a:ext cx="152711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e libre 16"/>
          <p:cNvSpPr/>
          <p:nvPr/>
        </p:nvSpPr>
        <p:spPr>
          <a:xfrm>
            <a:off x="4350722" y="3634617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18 initiés au centre </a:t>
            </a:r>
          </a:p>
        </p:txBody>
      </p:sp>
      <p:sp>
        <p:nvSpPr>
          <p:cNvPr id="18" name="Flèche droite 17"/>
          <p:cNvSpPr/>
          <p:nvPr/>
        </p:nvSpPr>
        <p:spPr>
          <a:xfrm rot="5400000">
            <a:off x="6019644" y="4583612"/>
            <a:ext cx="152711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e libre 18"/>
          <p:cNvSpPr/>
          <p:nvPr/>
        </p:nvSpPr>
        <p:spPr>
          <a:xfrm>
            <a:off x="4350722" y="4812679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17 patients pour lesquels la dispensations avaient lieu sur l’établissement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8329954" y="2456555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9 pharmaciens d’officine contactés pour dispenser le traitement à 10 patients </a:t>
            </a:r>
          </a:p>
        </p:txBody>
      </p:sp>
      <p:sp>
        <p:nvSpPr>
          <p:cNvPr id="21" name="Flèche droite 20"/>
          <p:cNvSpPr/>
          <p:nvPr/>
        </p:nvSpPr>
        <p:spPr>
          <a:xfrm rot="5400000">
            <a:off x="9998875" y="3405550"/>
            <a:ext cx="152711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orme libre 21"/>
          <p:cNvSpPr/>
          <p:nvPr/>
        </p:nvSpPr>
        <p:spPr>
          <a:xfrm>
            <a:off x="8329954" y="3634617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4 pharmaciens ont réalisé la formation et sont prêts à délivrer le traitement</a:t>
            </a:r>
          </a:p>
        </p:txBody>
      </p:sp>
      <p:sp>
        <p:nvSpPr>
          <p:cNvPr id="23" name="Flèche droite 22"/>
          <p:cNvSpPr/>
          <p:nvPr/>
        </p:nvSpPr>
        <p:spPr>
          <a:xfrm rot="5400000">
            <a:off x="9998875" y="4583612"/>
            <a:ext cx="152711" cy="152711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rme libre 23"/>
          <p:cNvSpPr/>
          <p:nvPr/>
        </p:nvSpPr>
        <p:spPr>
          <a:xfrm>
            <a:off x="8329954" y="4812679"/>
            <a:ext cx="3490554" cy="872638"/>
          </a:xfrm>
          <a:custGeom>
            <a:avLst/>
            <a:gdLst>
              <a:gd name="connsiteX0" fmla="*/ 0 w 3490554"/>
              <a:gd name="connsiteY0" fmla="*/ 87264 h 872638"/>
              <a:gd name="connsiteX1" fmla="*/ 87264 w 3490554"/>
              <a:gd name="connsiteY1" fmla="*/ 0 h 872638"/>
              <a:gd name="connsiteX2" fmla="*/ 3403290 w 3490554"/>
              <a:gd name="connsiteY2" fmla="*/ 0 h 872638"/>
              <a:gd name="connsiteX3" fmla="*/ 3490554 w 3490554"/>
              <a:gd name="connsiteY3" fmla="*/ 87264 h 872638"/>
              <a:gd name="connsiteX4" fmla="*/ 3490554 w 3490554"/>
              <a:gd name="connsiteY4" fmla="*/ 785374 h 872638"/>
              <a:gd name="connsiteX5" fmla="*/ 3403290 w 3490554"/>
              <a:gd name="connsiteY5" fmla="*/ 872638 h 872638"/>
              <a:gd name="connsiteX6" fmla="*/ 87264 w 3490554"/>
              <a:gd name="connsiteY6" fmla="*/ 872638 h 872638"/>
              <a:gd name="connsiteX7" fmla="*/ 0 w 3490554"/>
              <a:gd name="connsiteY7" fmla="*/ 785374 h 872638"/>
              <a:gd name="connsiteX8" fmla="*/ 0 w 3490554"/>
              <a:gd name="connsiteY8" fmla="*/ 87264 h 87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54" h="872638">
                <a:moveTo>
                  <a:pt x="0" y="87264"/>
                </a:moveTo>
                <a:cubicBezTo>
                  <a:pt x="0" y="39069"/>
                  <a:pt x="39069" y="0"/>
                  <a:pt x="87264" y="0"/>
                </a:cubicBezTo>
                <a:lnTo>
                  <a:pt x="3403290" y="0"/>
                </a:lnTo>
                <a:cubicBezTo>
                  <a:pt x="3451485" y="0"/>
                  <a:pt x="3490554" y="39069"/>
                  <a:pt x="3490554" y="87264"/>
                </a:cubicBezTo>
                <a:lnTo>
                  <a:pt x="3490554" y="785374"/>
                </a:lnTo>
                <a:cubicBezTo>
                  <a:pt x="3490554" y="833569"/>
                  <a:pt x="3451485" y="872638"/>
                  <a:pt x="3403290" y="872638"/>
                </a:cubicBezTo>
                <a:lnTo>
                  <a:pt x="87264" y="872638"/>
                </a:lnTo>
                <a:cubicBezTo>
                  <a:pt x="39069" y="872638"/>
                  <a:pt x="0" y="833569"/>
                  <a:pt x="0" y="785374"/>
                </a:cubicBezTo>
                <a:lnTo>
                  <a:pt x="0" y="87264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419" tIns="48419" rIns="48419" bIns="4841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Une officine a refusé d’approvisionner un patient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CBCD100-E4A8-46A1-88E5-892256EC8CAB}"/>
              </a:ext>
            </a:extLst>
          </p:cNvPr>
          <p:cNvSpPr txBox="1">
            <a:spLocks/>
          </p:cNvSpPr>
          <p:nvPr/>
        </p:nvSpPr>
        <p:spPr>
          <a:xfrm>
            <a:off x="-1" y="199758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Résultats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D694EB-968E-4434-9349-7BCC77191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55556" r="72584" b="32889"/>
          <a:stretch/>
        </p:blipFill>
        <p:spPr>
          <a:xfrm>
            <a:off x="1782955" y="1678033"/>
            <a:ext cx="856157" cy="7503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BFD35A-294A-4064-8D89-9CC9CEDD35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05" t="66562" r="52462" b="21512"/>
          <a:stretch/>
        </p:blipFill>
        <p:spPr>
          <a:xfrm>
            <a:off x="5898211" y="1758157"/>
            <a:ext cx="609600" cy="645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95E80E9-1FEC-4DD1-8E7A-D66C25B383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833" t="47704" r="32417" b="39851"/>
          <a:stretch/>
        </p:blipFill>
        <p:spPr>
          <a:xfrm>
            <a:off x="9937142" y="1678033"/>
            <a:ext cx="609600" cy="74212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0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9030"/>
            <a:ext cx="10515600" cy="1325563"/>
          </a:xfrm>
        </p:spPr>
        <p:txBody>
          <a:bodyPr/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Discussion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2421" y="2211355"/>
            <a:ext cx="10983440" cy="40152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Encore environ 20 patients candidats potentiels à un switch vers </a:t>
            </a:r>
            <a:r>
              <a:rPr lang="fr-FR" dirty="0" err="1"/>
              <a:t>emicizumab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Impact financier pour les pharmaciens d’officines non négligeable</a:t>
            </a:r>
          </a:p>
          <a:p>
            <a:pPr lvl="1"/>
            <a:r>
              <a:rPr lang="fr-FR" dirty="0"/>
              <a:t>PUHT : environ 83 euros le mg (environ 450 000/an/patient)</a:t>
            </a:r>
          </a:p>
          <a:p>
            <a:pPr lvl="1"/>
            <a:r>
              <a:rPr lang="fr-FR" dirty="0"/>
              <a:t>Discussion en cours : changement réglementaire pour la déclaration du CA 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A distance , contact avec les pharmaciens d’officines pour retour d’expérience / difficultés rencontrés </a:t>
            </a:r>
          </a:p>
          <a:p>
            <a:pPr lvl="1"/>
            <a:r>
              <a:rPr lang="fr-FR" dirty="0"/>
              <a:t>Réunion commune avec les officinaux concernés : implication acteurs locaux (médecins, pharmaciens, IDE)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B8C9D5E-552F-4284-AC37-8B1D5874BC34}"/>
              </a:ext>
            </a:extLst>
          </p:cNvPr>
          <p:cNvSpPr txBox="1">
            <a:spLocks/>
          </p:cNvSpPr>
          <p:nvPr/>
        </p:nvSpPr>
        <p:spPr>
          <a:xfrm>
            <a:off x="0" y="424760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2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22421" y="2136710"/>
            <a:ext cx="10515600" cy="43052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Coordination </a:t>
            </a:r>
            <a:r>
              <a:rPr lang="fr-FR" dirty="0" err="1"/>
              <a:t>pluriprofessionnelle</a:t>
            </a:r>
            <a:r>
              <a:rPr lang="fr-FR" dirty="0"/>
              <a:t> enrichissante et bénéfique pour le patient</a:t>
            </a:r>
          </a:p>
          <a:p>
            <a:pPr lvl="1"/>
            <a:r>
              <a:rPr lang="fr-FR" dirty="0"/>
              <a:t>Mutualisation des compétences </a:t>
            </a:r>
          </a:p>
          <a:p>
            <a:pPr lvl="1"/>
            <a:r>
              <a:rPr lang="fr-FR" dirty="0"/>
              <a:t>Continuité dans la prise en charge lors du relais en pharmacie d’officine</a:t>
            </a:r>
          </a:p>
          <a:p>
            <a:pPr lvl="1"/>
            <a:r>
              <a:rPr lang="fr-FR" dirty="0"/>
              <a:t>Utilisation d’outil numérique comme « SPICO Dossier » (Système de Partage d’informations et de Coordination en Occitanie) du GIP e-santé Occitanie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Le CRC doit rester référent pour une prise en charge adaptée </a:t>
            </a:r>
          </a:p>
          <a:p>
            <a:pPr lvl="1"/>
            <a:r>
              <a:rPr lang="fr-FR" dirty="0"/>
              <a:t>En cas d’urgence, le CRC doit toujours être contacté pour définir la prise en charge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Double parcours en cas d’urgence : facteurs VIII en rétrocession et prophylaxie en ville</a:t>
            </a:r>
          </a:p>
          <a:p>
            <a:pPr lvl="1"/>
            <a:r>
              <a:rPr lang="fr-FR" dirty="0"/>
              <a:t>Question/discussion de la disponibilité des facteurs en ville ?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2620E19-B29A-4F49-86B6-D56E800673B8}"/>
              </a:ext>
            </a:extLst>
          </p:cNvPr>
          <p:cNvSpPr txBox="1">
            <a:spLocks/>
          </p:cNvSpPr>
          <p:nvPr/>
        </p:nvSpPr>
        <p:spPr>
          <a:xfrm>
            <a:off x="0" y="329029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D752D2-4333-4F67-88C6-2B688D3D0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03" t="44889" r="32446" b="42518"/>
          <a:stretch/>
        </p:blipFill>
        <p:spPr>
          <a:xfrm>
            <a:off x="9296400" y="560011"/>
            <a:ext cx="680720" cy="8636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B129-6D4A-4779-AF44-15B0EE6A54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2231</TotalTime>
  <Words>923</Words>
  <Application>Microsoft Office PowerPoint</Application>
  <PresentationFormat>Grand écran</PresentationFormat>
  <Paragraphs>122</Paragraphs>
  <Slides>10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Acrobat Document</vt:lpstr>
      <vt:lpstr> Emicizumab (HEMLIBRA®) -  Rôle du pharmacien hospitalier de l’instauration  jusqu’au relai en officine   Service Pharmacie : C.Monpagens, F. Eyvrard, J.Jouglen Centre de Ressource et Compétence (CRC) : S.Gerard, M. Piel-Julian, S. Claeyssens</vt:lpstr>
      <vt:lpstr>  Emicizumab (HEMLIBRA) </vt:lpstr>
      <vt:lpstr>      Contexte</vt:lpstr>
      <vt:lpstr>Présentation PowerPoint</vt:lpstr>
      <vt:lpstr>Présentation PowerPoint</vt:lpstr>
      <vt:lpstr>Présentation PowerPoint</vt:lpstr>
      <vt:lpstr>Présentation PowerPoint</vt:lpstr>
      <vt:lpstr>Discussion (1/2)</vt:lpstr>
      <vt:lpstr>Conclusion</vt:lpstr>
      <vt:lpstr>              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Emicizumab (HEMLIBRA®) :  Rôle du pharmacien hospitalier de l’instauration jusqu’au relai en officine</dc:title>
  <dc:creator>MONPAGENS Claire</dc:creator>
  <cp:lastModifiedBy>Pierre-André Raissiguier</cp:lastModifiedBy>
  <cp:revision>84</cp:revision>
  <dcterms:created xsi:type="dcterms:W3CDTF">2021-08-13T09:32:46Z</dcterms:created>
  <dcterms:modified xsi:type="dcterms:W3CDTF">2021-09-08T19:28:50Z</dcterms:modified>
</cp:coreProperties>
</file>